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9" r:id="rId2"/>
    <p:sldId id="317" r:id="rId3"/>
    <p:sldId id="314" r:id="rId4"/>
    <p:sldId id="335" r:id="rId5"/>
    <p:sldId id="331" r:id="rId6"/>
    <p:sldId id="332" r:id="rId7"/>
    <p:sldId id="316" r:id="rId8"/>
    <p:sldId id="288" r:id="rId9"/>
    <p:sldId id="329" r:id="rId10"/>
    <p:sldId id="330" r:id="rId11"/>
    <p:sldId id="336" r:id="rId12"/>
    <p:sldId id="333" r:id="rId13"/>
    <p:sldId id="334" r:id="rId14"/>
    <p:sldId id="293" r:id="rId15"/>
    <p:sldId id="268" r:id="rId16"/>
    <p:sldId id="270" r:id="rId17"/>
    <p:sldId id="282" r:id="rId18"/>
    <p:sldId id="284" r:id="rId19"/>
    <p:sldId id="283" r:id="rId20"/>
    <p:sldId id="285" r:id="rId21"/>
    <p:sldId id="262" r:id="rId22"/>
    <p:sldId id="286" r:id="rId23"/>
    <p:sldId id="290" r:id="rId2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9" autoAdjust="0"/>
    <p:restoredTop sz="74147" autoAdjust="0"/>
  </p:normalViewPr>
  <p:slideViewPr>
    <p:cSldViewPr snapToGrid="0">
      <p:cViewPr varScale="1">
        <p:scale>
          <a:sx n="86" d="100"/>
          <a:sy n="86" d="100"/>
        </p:scale>
        <p:origin x="869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9F336-340F-4BFD-A5CE-931478A80E05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85B5-42BD-4405-8333-17CEEDD3591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265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+&lt;0.1% +0.2% +0.2% +1.0% +1.9% +1.9% +2.4%</a:t>
            </a:r>
          </a:p>
          <a:p>
            <a:r>
              <a:rPr lang="es-MX" sz="1200" dirty="0"/>
              <a:t>   +0.1% +0.2% +0.2% +1.0% +2.5% +2.5%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785B5-42BD-4405-8333-17CEEDD35915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498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320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2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18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272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37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12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05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335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652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124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529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6C34E-3B94-46CB-9B30-AF5EFC7D336D}" type="datetimeFigureOut">
              <a:rPr lang="es-PE" smtClean="0"/>
              <a:t>28/09/2021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498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hosregdia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Casos%20Covid\resultado\incsemanaregion.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gpositividadregdia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file:///C:\Users\Willy\Emerge-UPCH%20Dropbox\2.%20Jefatura\Projects\CoViD-19\Analisis\Sec.%20Variantes\Variantes\PASCO.png" TargetMode="External"/><Relationship Id="rId3" Type="http://schemas.openxmlformats.org/officeDocument/2006/relationships/image" Target="file:///C:\Users\Willy\Emerge-UPCH%20Dropbox\2.%20Jefatura\Projects\CoViD-19\Analisis\Sec.%20Variantes\Variantes\AREQUIPA.png" TargetMode="External"/><Relationship Id="rId7" Type="http://schemas.openxmlformats.org/officeDocument/2006/relationships/image" Target="file:///C:\Users\Willy\Emerge-UPCH%20Dropbox\2.%20Jefatura\Projects\CoViD-19\Analisis\Sec.%20Variantes\Variantes\CAJAMARCA.png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file:///C:\Users\Willy\Emerge-UPCH%20Dropbox\2.%20Jefatura\Projects\CoViD-19\Analisis\Sec.%20Variantes\Variantes\LAMBAYEQUE.png" TargetMode="External"/><Relationship Id="rId5" Type="http://schemas.openxmlformats.org/officeDocument/2006/relationships/image" Target="file:///C:\Users\Willy\Emerge-UPCH%20Dropbox\2.%20Jefatura\Projects\CoViD-19\Analisis\Sec.%20Variantes\Variantes\JUNIN.png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file:///C:\Users\Willy\Emerge-UPCH%20Dropbox\2.%20Jefatura\Projects\CoViD-19\Analisis\Sec.%20Variantes\Variantes\ICA.pn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dirisinc.png" TargetMode="External"/><Relationship Id="rId7" Type="http://schemas.openxmlformats.org/officeDocument/2006/relationships/image" Target="file:///C:\Users\Willy\Emerge-UPCH%20Dropbox\2.%20Jefatura\Projects\CoViD-19\MINSA\Informes\PNG\LIMAincprov.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file:///C:\Users\Willy\Emerge-UPCH%20Dropbox\2.%20Jefatura\Projects\CoViD-19\MINSA\Informes\PNG\LIMAsd.png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18" Type="http://schemas.openxmlformats.org/officeDocument/2006/relationships/image" Target="file:///C:\Users\Willy\Emerge-UPCH%20Dropbox\2.%20Jefatura\Projects\CoViD-19\MINSA\Informes\PNG\nucicostacentro.png" TargetMode="External"/><Relationship Id="rId3" Type="http://schemas.openxmlformats.org/officeDocument/2006/relationships/image" Target="file:///C:\Users\Willy\Emerge-UPCH%20Dropbox\2.%20Jefatura\Projects\CoViD-19\MINSA\Datos\UCI\positividad\costacentro2.png" TargetMode="External"/><Relationship Id="rId7" Type="http://schemas.openxmlformats.org/officeDocument/2006/relationships/image" Target="file:///C:\Users\Willy\Emerge-UPCH%20Dropbox\2.%20Jefatura\Projects\CoViD-19\MINSA\Informes\PNG\LIMAprovg.png" TargetMode="External"/><Relationship Id="rId12" Type="http://schemas.openxmlformats.org/officeDocument/2006/relationships/image" Target="file:///C:\Users\Willy\Emerge-UPCH%20Dropbox\2.%20Jefatura\Projects\CoViD-19\MINSA\Informes\PNG\ICAsd.png" TargetMode="External"/><Relationship Id="rId17" Type="http://schemas.openxmlformats.org/officeDocument/2006/relationships/image" Target="../media/image34.png"/><Relationship Id="rId2" Type="http://schemas.openxmlformats.org/officeDocument/2006/relationships/image" Target="../media/image26.png"/><Relationship Id="rId16" Type="http://schemas.openxmlformats.org/officeDocument/2006/relationships/image" Target="file:///C:\Users\Willy\Emerge-UPCH%20Dropbox\2.%20Jefatura\Projects\CoViD-19\MINSA\Informes\PNG\ANCASHsd.png" TargetMode="External"/><Relationship Id="rId20" Type="http://schemas.openxmlformats.org/officeDocument/2006/relationships/image" Target="file:///C:\Users\Willy\Emerge-UPCH%20Dropbox\2.%20Jefatura\Projects\CoViD-19\MINSA\Informes\PNG\ucicostacentr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file:///C:\Users\Willy\Emerge-UPCH%20Dropbox\2.%20Jefatura\Projects\CoViD-19\MINSA\Informes\PNG\LA%20LIBERTADsd.png" TargetMode="External"/><Relationship Id="rId15" Type="http://schemas.openxmlformats.org/officeDocument/2006/relationships/image" Target="../media/image33.png"/><Relationship Id="rId10" Type="http://schemas.openxmlformats.org/officeDocument/2006/relationships/image" Target="file:///C:\Users\Willy\Emerge-UPCH%20Dropbox\2.%20Jefatura\Projects\CoViD-19\MINSA\Informes\PNG\CALLAOsd.png" TargetMode="External"/><Relationship Id="rId19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file:///C:\Users\Willy\Emerge-UPCH%20Dropbox\2.%20Jefatura\Projects\CoViD-19\MINSA\Informes\PNG\costacentro2.pn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file:///C:\Users\Willy\Emerge-UPCH%20Dropbox\2.%20Jefatura\Projects\CoViD-19\MINSA\Informes\PNG\nucicostasur.png" TargetMode="External"/><Relationship Id="rId3" Type="http://schemas.openxmlformats.org/officeDocument/2006/relationships/image" Target="file:///C:\Users\Willy\Emerge-UPCH%20Dropbox\2.%20Jefatura\Projects\CoViD-19\MINSA\Datos\UCI\positividad\costasur2.png" TargetMode="External"/><Relationship Id="rId7" Type="http://schemas.openxmlformats.org/officeDocument/2006/relationships/image" Target="file:///C:\Users\Willy\Emerge-UPCH%20Dropbox\2.%20Jefatura\Projects\CoViD-19\MINSA\Informes\PNG\TACNAsd.png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file:///C:\Users\Willy\Emerge-UPCH%20Dropbox\2.%20Jefatura\Projects\CoViD-19\MINSA\Informes\PNG\MOQUEGUAsd.png" TargetMode="External"/><Relationship Id="rId5" Type="http://schemas.openxmlformats.org/officeDocument/2006/relationships/image" Target="file:///C:\Users\Willy\Emerge-UPCH%20Dropbox\2.%20Jefatura\Projects\CoViD-19\MINSA\Informes\PNG\AREQUIPAsd.png" TargetMode="External"/><Relationship Id="rId15" Type="http://schemas.openxmlformats.org/officeDocument/2006/relationships/image" Target="file:///C:\Users\Willy\Emerge-UPCH%20Dropbox\2.%20Jefatura\Projects\CoViD-19\MINSA\Informes\PNG\ucicostasur.png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file:///C:\Users\Willy\Emerge-UPCH%20Dropbox\2.%20Jefatura\Projects\CoViD-19\MINSA\Informes\PNG\costasur2.png" TargetMode="External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file:///C:\Users\Willy\Emerge-UPCH%20Dropbox\2.%20Jefatura\Projects\CoViD-19\MINSA\Informes\PNG\MADRE%20DE%20DIOSsd.png" TargetMode="External"/><Relationship Id="rId18" Type="http://schemas.openxmlformats.org/officeDocument/2006/relationships/image" Target="../media/image51.png"/><Relationship Id="rId3" Type="http://schemas.openxmlformats.org/officeDocument/2006/relationships/image" Target="file:///C:\Users\Willy\Emerge-UPCH%20Dropbox\2.%20Jefatura\Projects\CoViD-19\MINSA\Informes\PNG\sierraselvasur2.png" TargetMode="External"/><Relationship Id="rId7" Type="http://schemas.openxmlformats.org/officeDocument/2006/relationships/image" Target="file:///C:\Users\Willy\Emerge-UPCH%20Dropbox\2.%20Jefatura\Projects\CoViD-19\MINSA\Informes\PNG\PUNOsd.png" TargetMode="External"/><Relationship Id="rId12" Type="http://schemas.openxmlformats.org/officeDocument/2006/relationships/image" Target="../media/image48.png"/><Relationship Id="rId17" Type="http://schemas.openxmlformats.org/officeDocument/2006/relationships/image" Target="file:///C:\Users\Willy\Emerge-UPCH%20Dropbox\2.%20Jefatura\Projects\CoViD-19\MINSA\Informes\PNG\ucisierrasur.png" TargetMode="External"/><Relationship Id="rId2" Type="http://schemas.openxmlformats.org/officeDocument/2006/relationships/image" Target="../media/image43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file:///C:\Users\Willy\Emerge-UPCH%20Dropbox\2.%20Jefatura\Projects\CoViD-19\MINSA\Informes\PNG\CUSCOsd.png" TargetMode="External"/><Relationship Id="rId5" Type="http://schemas.openxmlformats.org/officeDocument/2006/relationships/image" Target="file:///C:\Users\Willy\Emerge-UPCH%20Dropbox\2.%20Jefatura\Projects\CoViD-19\MINSA\Datos\UCI\positividad\sierraselvasur2.png" TargetMode="External"/><Relationship Id="rId15" Type="http://schemas.openxmlformats.org/officeDocument/2006/relationships/image" Target="file:///C:\Users\Willy\Emerge-UPCH%20Dropbox\2.%20Jefatura\Projects\CoViD-19\MINSA\Informes\PNG\AYACUCHOsd.png" TargetMode="External"/><Relationship Id="rId10" Type="http://schemas.openxmlformats.org/officeDocument/2006/relationships/image" Target="../media/image47.png"/><Relationship Id="rId19" Type="http://schemas.openxmlformats.org/officeDocument/2006/relationships/image" Target="file:///C:\Users\Willy\Emerge-UPCH%20Dropbox\2.%20Jefatura\Projects\CoViD-19\MINSA\Informes\PNG\nucisierrasur.png" TargetMode="External"/><Relationship Id="rId4" Type="http://schemas.openxmlformats.org/officeDocument/2006/relationships/image" Target="../media/image44.png"/><Relationship Id="rId9" Type="http://schemas.openxmlformats.org/officeDocument/2006/relationships/image" Target="file:///C:\Users\Willy\Emerge-UPCH%20Dropbox\2.%20Jefatura\Projects\CoViD-19\MINSA\Informes\PNG\APURIMACsd.png" TargetMode="External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file:///C:\Users\Willy\Emerge-UPCH%20Dropbox\2.%20Jefatura\Projects\CoViD-19\MINSA\Informes\PNG\ucisierracentro.png" TargetMode="External"/><Relationship Id="rId3" Type="http://schemas.openxmlformats.org/officeDocument/2006/relationships/image" Target="file:///C:\Users\Willy\Emerge-UPCH%20Dropbox\2.%20Jefatura\Projects\CoViD-19\MINSA\Informes\PNG\sierracentro2.png" TargetMode="External"/><Relationship Id="rId7" Type="http://schemas.openxmlformats.org/officeDocument/2006/relationships/image" Target="file:///C:\Users\Willy\Emerge-UPCH%20Dropbox\2.%20Jefatura\Projects\CoViD-19\MINSA\Informes\PNG\HUANUCOsd.png" TargetMode="External"/><Relationship Id="rId12" Type="http://schemas.openxmlformats.org/officeDocument/2006/relationships/image" Target="../media/image57.png"/><Relationship Id="rId17" Type="http://schemas.openxmlformats.org/officeDocument/2006/relationships/image" Target="file:///C:\Users\Willy\Emerge-UPCH%20Dropbox\2.%20Jefatura\Projects\CoViD-19\MINSA\Informes\PNG\HUANCAVELICAsd.png" TargetMode="External"/><Relationship Id="rId2" Type="http://schemas.openxmlformats.org/officeDocument/2006/relationships/image" Target="../media/image5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file:///C:\Users\Willy\Emerge-UPCH%20Dropbox\2.%20Jefatura\Projects\CoViD-19\MINSA\Informes\PNG\PASCOsd.png" TargetMode="External"/><Relationship Id="rId5" Type="http://schemas.openxmlformats.org/officeDocument/2006/relationships/image" Target="file:///C:\Users\Willy\Emerge-UPCH%20Dropbox\2.%20Jefatura\Projects\CoViD-19\MINSA\Datos\UCI\positividad\sierracentro2.png" TargetMode="External"/><Relationship Id="rId15" Type="http://schemas.openxmlformats.org/officeDocument/2006/relationships/image" Target="file:///C:\Users\Willy\Emerge-UPCH%20Dropbox\2.%20Jefatura\Projects\CoViD-19\MINSA\Informes\PNG\nucisierracentro.png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file:///C:\Users\Willy\Emerge-UPCH%20Dropbox\2.%20Jefatura\Projects\CoViD-19\MINSA\Informes\PNG\JUNINsd.png" TargetMode="External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perusd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file:///C:\Users\Willy\Emerge-UPCH%20Dropbox\2.%20Jefatura\Projects\CoViD-19\MINSA\Informes\PNG\nuciselvabaja.png" TargetMode="External"/><Relationship Id="rId3" Type="http://schemas.openxmlformats.org/officeDocument/2006/relationships/image" Target="file:///C:\Users\Willy\Emerge-UPCH%20Dropbox\2.%20Jefatura\Projects\CoViD-19\MINSA\Datos\UCI\positividad\selvabaja2.png" TargetMode="External"/><Relationship Id="rId7" Type="http://schemas.openxmlformats.org/officeDocument/2006/relationships/image" Target="file:///C:\Users\Willy\Emerge-UPCH%20Dropbox\2.%20Jefatura\Projects\CoViD-19\MINSA\Informes\PNG\LORETOsd.png" TargetMode="External"/><Relationship Id="rId12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file:///C:\Users\Willy\Emerge-UPCH%20Dropbox\2.%20Jefatura\Projects\CoViD-19\MINSA\Informes\PNG\uciselvabaja.png" TargetMode="External"/><Relationship Id="rId5" Type="http://schemas.openxmlformats.org/officeDocument/2006/relationships/image" Target="file:///C:\Users\Willy\Emerge-UPCH%20Dropbox\2.%20Jefatura\Projects\CoViD-19\MINSA\Informes\PNG\UCAYALIsd.png" TargetMode="Externa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file:///C:\Users\Willy\Emerge-UPCH%20Dropbox\2.%20Jefatura\Projects\CoViD-19\MINSA\Informes\PNG\selvabaja2.png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file:///C:\Users\Willy\Emerge-UPCH%20Dropbox\2.%20Jefatura\Projects\CoViD-19\MINSA\Informes\PNG\ucisierraselvanorte.png" TargetMode="External"/><Relationship Id="rId3" Type="http://schemas.openxmlformats.org/officeDocument/2006/relationships/image" Target="file:///C:\Users\Willy\Emerge-UPCH%20Dropbox\2.%20Jefatura\Projects\CoViD-19\MINSA\Datos\UCI\positividad\sierraselvanorte2.png" TargetMode="External"/><Relationship Id="rId7" Type="http://schemas.openxmlformats.org/officeDocument/2006/relationships/image" Target="file:///C:\Users\Willy\Emerge-UPCH%20Dropbox\2.%20Jefatura\Projects\CoViD-19\MINSA\Informes\PNG\AMAZONASsd.png" TargetMode="External"/><Relationship Id="rId12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file:///C:\Users\Willy\Emerge-UPCH%20Dropbox\2.%20Jefatura\Projects\CoViD-19\MINSA\Informes\PNG\sierraselvanorte2.png" TargetMode="External"/><Relationship Id="rId5" Type="http://schemas.openxmlformats.org/officeDocument/2006/relationships/image" Target="file:///C:\Users\Willy\Emerge-UPCH%20Dropbox\2.%20Jefatura\Projects\CoViD-19\MINSA\Informes\PNG\CAJAMARCAsd.png" TargetMode="External"/><Relationship Id="rId15" Type="http://schemas.openxmlformats.org/officeDocument/2006/relationships/image" Target="file:///C:\Users\Willy\Emerge-UPCH%20Dropbox\2.%20Jefatura\Projects\CoViD-19\MINSA\Informes\PNG\nucisierraselvanorte.png" TargetMode="Externa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file:///C:\Users\Willy\Emerge-UPCH%20Dropbox\2.%20Jefatura\Projects\CoViD-19\MINSA\Informes\PNG\SAN%20MARTINsd.png" TargetMode="External"/><Relationship Id="rId1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file:///C:\Users\Willy\Emerge-UPCH%20Dropbox\2.%20Jefatura\Projects\CoViD-19\MINSA\Informes\PNG\PIURAsd.png" TargetMode="External"/><Relationship Id="rId3" Type="http://schemas.openxmlformats.org/officeDocument/2006/relationships/image" Target="file:///C:\Users\Willy\Emerge-UPCH%20Dropbox\2.%20Jefatura\Projects\CoViD-19\MINSA\Datos\UCI\positividad\costanorte2.png" TargetMode="External"/><Relationship Id="rId7" Type="http://schemas.openxmlformats.org/officeDocument/2006/relationships/image" Target="file:///C:\Users\Willy\Emerge-UPCH%20Dropbox\2.%20Jefatura\Projects\CoViD-19\MINSA\Informes\PNG\ucicostaorte.png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file:///C:\Users\Willy\Emerge-UPCH%20Dropbox\2.%20Jefatura\Projects\CoViD-19\MINSA\Informes\PNG\TUMBESsd.png" TargetMode="External"/><Relationship Id="rId5" Type="http://schemas.openxmlformats.org/officeDocument/2006/relationships/image" Target="file:///C:\Users\Willy\Emerge-UPCH%20Dropbox\2.%20Jefatura\Projects\CoViD-19\MINSA\Informes\PNG\nucicostaorte.png" TargetMode="External"/><Relationship Id="rId15" Type="http://schemas.openxmlformats.org/officeDocument/2006/relationships/image" Target="file:///C:\Users\Willy\Emerge-UPCH%20Dropbox\2.%20Jefatura\Projects\CoViD-19\MINSA\Informes\PNG\costanorte2.png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file:///C:\Users\Willy\Emerge-UPCH%20Dropbox\2.%20Jefatura\Projects\CoViD-19\MINSA\Informes\PNG\LAMBAYEQUEsd.png" TargetMode="External"/><Relationship Id="rId1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MAPAsd.png" TargetMode="External"/><Relationship Id="rId7" Type="http://schemas.openxmlformats.org/officeDocument/2006/relationships/image" Target="file:///C:\Users\Willy\Emerge-UPCH%20Dropbox\2.%20Jefatura\Projects\CoViD-19\MINSA\Informes\PNG\increg.png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file:///C:\Users\Willy\Emerge-UPCH%20Dropbox\2.%20Jefatura\Projects\CoViD-19\MINSA\Informes\PNG\combinado.png" TargetMode="Externa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Willy\Emerge-UPCH%20Dropbox\2.%20Jefatura\Projects\CoViD-19\MINSA\Informes\PNG\hospocupperu.png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Users\Willy\Emerge-UPCH%20Dropbox\2.%20Jefatura\Projects\CoViD-19\MINSA\Informes\PNG\uciocupperu.png" TargetMode="External"/><Relationship Id="rId5" Type="http://schemas.openxmlformats.org/officeDocument/2006/relationships/image" Target="../media/image3.png"/><Relationship Id="rId10" Type="http://schemas.openxmlformats.org/officeDocument/2006/relationships/image" Target="file:///C:\Users\Willy\Emerge-UPCH%20Dropbox\2.%20Jefatura\Projects\CoViD-19\MINSA\Informes\PNG\UCI.png" TargetMode="External"/><Relationship Id="rId4" Type="http://schemas.openxmlformats.org/officeDocument/2006/relationships/image" Target="file:///C:\Users\Willy\Emerge-UPCH%20Dropbox\2.%20Jefatura\Projects\CoViD-19\MINSA\Informes\PNG\noUCI.png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Casos%20Covid\resultado\perusd4s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Willy\Emerge-UPCH%20Dropbox\2.%20Jefatura\Projects\CoViD-19\Analisis\Casos%20Covid\resultado\perusd.png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ntigenica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Sec.%20Variantes\Variantes\LIMA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Willy\Emerge-UPCH%20Dropbox\2.%20Jefatura\Projects\CoViD-19\Analisis\Sec.%20Variantes\Variantes\CALLAO.png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tablasemanal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uciregdia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7421" y="315544"/>
            <a:ext cx="11732192" cy="1743462"/>
          </a:xfrm>
        </p:spPr>
        <p:txBody>
          <a:bodyPr>
            <a:normAutofit fontScale="90000"/>
          </a:bodyPr>
          <a:lstStyle/>
          <a:p>
            <a:r>
              <a:rPr lang="es-PE" b="1" dirty="0"/>
              <a:t>Situación Epidemiológica de la </a:t>
            </a:r>
            <a:br>
              <a:rPr lang="es-PE" b="1" dirty="0"/>
            </a:br>
            <a:r>
              <a:rPr lang="es-PE" b="1" dirty="0"/>
              <a:t>COVID-19 al 25 de Septiembre del 2021</a:t>
            </a:r>
            <a:endParaRPr lang="es-PE" sz="44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82389" y="2470246"/>
            <a:ext cx="11627224" cy="4307875"/>
          </a:xfrm>
        </p:spPr>
        <p:txBody>
          <a:bodyPr>
            <a:normAutofit fontScale="92500"/>
          </a:bodyPr>
          <a:lstStyle/>
          <a:p>
            <a:r>
              <a:rPr lang="es-PE" dirty="0"/>
              <a:t>Estado y tendencia semanal con datos disponibles a la semana epidemiológica 38 del 2021</a:t>
            </a:r>
          </a:p>
          <a:p>
            <a:endParaRPr lang="es-PE" dirty="0"/>
          </a:p>
          <a:p>
            <a:r>
              <a:rPr lang="es-PE" dirty="0"/>
              <a:t>Fuentes</a:t>
            </a:r>
          </a:p>
          <a:p>
            <a:r>
              <a:rPr lang="es-PE" b="1" u="sng" dirty="0"/>
              <a:t>Datos públicos</a:t>
            </a:r>
            <a:r>
              <a:rPr lang="es-PE" dirty="0"/>
              <a:t>: Fallecidos confirmados y sospechosos del </a:t>
            </a:r>
            <a:r>
              <a:rPr lang="es-PE" dirty="0" err="1"/>
              <a:t>Sinadef</a:t>
            </a:r>
            <a:r>
              <a:rPr lang="es-PE" dirty="0"/>
              <a:t>, o</a:t>
            </a:r>
            <a:r>
              <a:rPr lang="es-MX" dirty="0" err="1"/>
              <a:t>cupación</a:t>
            </a:r>
            <a:r>
              <a:rPr lang="es-MX" dirty="0"/>
              <a:t> de camas hospitalarias UCI y no UCI de </a:t>
            </a:r>
            <a:r>
              <a:rPr lang="es-MX" dirty="0" err="1"/>
              <a:t>Susalud</a:t>
            </a:r>
            <a:r>
              <a:rPr lang="es-MX" dirty="0"/>
              <a:t>, casos confirmados </a:t>
            </a:r>
            <a:r>
              <a:rPr lang="es-PE" dirty="0"/>
              <a:t>del CDC Perú</a:t>
            </a:r>
            <a:r>
              <a:rPr lang="es-MX" dirty="0"/>
              <a:t>, positividad </a:t>
            </a:r>
            <a:r>
              <a:rPr lang="es-MX" dirty="0" err="1"/>
              <a:t>antig</a:t>
            </a:r>
            <a:r>
              <a:rPr lang="es-PE" dirty="0" err="1"/>
              <a:t>énica</a:t>
            </a:r>
            <a:r>
              <a:rPr lang="es-PE" dirty="0"/>
              <a:t> de </a:t>
            </a:r>
            <a:r>
              <a:rPr lang="es-PE" dirty="0" err="1"/>
              <a:t>SiCovid</a:t>
            </a:r>
            <a:r>
              <a:rPr lang="es-PE" dirty="0"/>
              <a:t> y molecular </a:t>
            </a:r>
            <a:r>
              <a:rPr lang="es-PE"/>
              <a:t>del INS y variantes </a:t>
            </a:r>
            <a:r>
              <a:rPr lang="es-PE" dirty="0"/>
              <a:t>secuenciadas según el </a:t>
            </a:r>
            <a:r>
              <a:rPr lang="es-PE" dirty="0" err="1"/>
              <a:t>dashboard</a:t>
            </a:r>
            <a:r>
              <a:rPr lang="es-PE" dirty="0"/>
              <a:t> del INS </a:t>
            </a:r>
            <a:endParaRPr lang="es-MX" dirty="0"/>
          </a:p>
          <a:p>
            <a:endParaRPr lang="es-ES" dirty="0"/>
          </a:p>
          <a:p>
            <a:r>
              <a:rPr lang="es-ES" dirty="0"/>
              <a:t>Elaborado por Andrés G. (Willy) Lescano* y Laura Orellana, Christian Ponce, Diego Fano, Dennis Pino y Kevin Flores, siguiendo pautas desarrolladas con otros miembros del grupo</a:t>
            </a:r>
          </a:p>
          <a:p>
            <a:endParaRPr lang="es-ES" dirty="0"/>
          </a:p>
          <a:p>
            <a:r>
              <a:rPr lang="es-ES" dirty="0"/>
              <a:t>* Ex miembro del Grupo Prospectiva, +94761-9799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686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0" y="28950"/>
            <a:ext cx="9384435" cy="682904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326579" y="29150"/>
            <a:ext cx="2874518" cy="1786000"/>
          </a:xfrm>
        </p:spPr>
        <p:txBody>
          <a:bodyPr>
            <a:noAutofit/>
          </a:bodyPr>
          <a:lstStyle/>
          <a:p>
            <a:pPr algn="ctr"/>
            <a:r>
              <a:rPr lang="es-PE" sz="2800" b="1" dirty="0"/>
              <a:t>Ocupación de camas de no UCI baja </a:t>
            </a:r>
            <a:r>
              <a:rPr lang="es-PE" sz="2800" b="1" u="sng">
                <a:solidFill>
                  <a:srgbClr val="FF0000"/>
                </a:solidFill>
              </a:rPr>
              <a:t>sube 0.4%, subió 0.7% antes</a:t>
            </a:r>
            <a:endParaRPr lang="es-PE" sz="2800" b="1" u="sng" dirty="0">
              <a:solidFill>
                <a:srgbClr val="FF0000"/>
              </a:solidFill>
            </a:endParaRP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9421582" y="2552342"/>
            <a:ext cx="2770417" cy="4295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Sube &gt;1%*: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Lambayeque (1.5%), San Martín (1.3%) y Ucayali (3.3%) más Lima metropolitana (2.5%) y Huancavelica (1.6%)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Lima metropolitana y San Martín repiten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Ninguna se mantiene (±1%) con ocupación &gt;30%**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Cero, dos, dos y tres regiones las semanas previas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3058957" y="4835543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061226" y="2463102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521543" y="244945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05695" y="3486692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7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986118" y="-81889"/>
            <a:ext cx="10515600" cy="79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dirty="0"/>
              <a:t>Casos semanales proyectados por región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036019" y="562040"/>
            <a:ext cx="7260614" cy="4323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38 bajaría. </a:t>
            </a:r>
            <a:r>
              <a:rPr lang="es-ES" b="1" u="sng" dirty="0">
                <a:solidFill>
                  <a:srgbClr val="FF0000"/>
                </a:solidFill>
              </a:rPr>
              <a:t>Alzas 0.07% y 3.10% previas</a:t>
            </a:r>
          </a:p>
          <a:p>
            <a:pPr marL="355600" lvl="1" indent="-133350"/>
            <a:r>
              <a:rPr lang="es-ES" dirty="0">
                <a:solidFill>
                  <a:srgbClr val="FF0000"/>
                </a:solidFill>
              </a:rPr>
              <a:t>Amazonas, subió tres semanas ***</a:t>
            </a:r>
          </a:p>
          <a:p>
            <a:pPr marL="355600" lvl="1" indent="-133350"/>
            <a:r>
              <a:rPr lang="es-ES" dirty="0">
                <a:solidFill>
                  <a:srgbClr val="FF0000"/>
                </a:solidFill>
              </a:rPr>
              <a:t>Huancavelica, Loreto y San Martín alza dos semanas**</a:t>
            </a:r>
          </a:p>
          <a:p>
            <a:pPr marL="355600" lvl="1" indent="-133350"/>
            <a:r>
              <a:rPr lang="es-ES" dirty="0">
                <a:solidFill>
                  <a:srgbClr val="FF0000"/>
                </a:solidFill>
              </a:rPr>
              <a:t>Lambayeque, Lima región, Ucayali, Arequipa y Tacna*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149" y="2165013"/>
            <a:ext cx="7005851" cy="508877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942257" y="534661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**</a:t>
            </a:r>
            <a:endParaRPr lang="es-PE" sz="3200" dirty="0"/>
          </a:p>
        </p:txBody>
      </p:sp>
      <p:sp>
        <p:nvSpPr>
          <p:cNvPr id="10" name="Rectángulo 9"/>
          <p:cNvSpPr/>
          <p:nvPr/>
        </p:nvSpPr>
        <p:spPr>
          <a:xfrm>
            <a:off x="5691199" y="4709401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**</a:t>
            </a:r>
            <a:endParaRPr lang="es-PE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6632"/>
            <a:ext cx="5140480" cy="624136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691198" y="2470959"/>
            <a:ext cx="955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***</a:t>
            </a:r>
            <a:endParaRPr lang="es-PE" sz="3200" dirty="0"/>
          </a:p>
        </p:txBody>
      </p:sp>
      <p:sp>
        <p:nvSpPr>
          <p:cNvPr id="12" name="Rectángulo 11"/>
          <p:cNvSpPr/>
          <p:nvPr/>
        </p:nvSpPr>
        <p:spPr>
          <a:xfrm>
            <a:off x="9498931" y="3194287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**</a:t>
            </a:r>
            <a:endParaRPr lang="es-PE" sz="3200" dirty="0"/>
          </a:p>
        </p:txBody>
      </p:sp>
      <p:sp>
        <p:nvSpPr>
          <p:cNvPr id="13" name="Rectángulo 12"/>
          <p:cNvSpPr/>
          <p:nvPr/>
        </p:nvSpPr>
        <p:spPr>
          <a:xfrm>
            <a:off x="8213771" y="536254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0754535" y="536481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9460267" y="387947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10759083" y="388175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489835" y="243508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8197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6810" y="13648"/>
            <a:ext cx="8844887" cy="6830704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2554" y="1542196"/>
            <a:ext cx="3140994" cy="52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Alta (&gt;5%)*:</a:t>
            </a: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 Tumbes (9.4%), San Martín (7.6%), Ica (5.8%) y Cusco (5.0%)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Semanas previas: 4, 5, 5, 7 y 10 Tumbes repite seis semanas, Ica y San Martín dos. 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8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Suben &gt;1%:**</a:t>
            </a:r>
            <a:r>
              <a:rPr lang="es-PE" sz="1800" dirty="0">
                <a:solidFill>
                  <a:srgbClr val="002060"/>
                </a:solidFill>
              </a:rPr>
              <a:t> Amazonas (1.5%) y Lima región (2.0%)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>
                <a:solidFill>
                  <a:srgbClr val="002060"/>
                </a:solidFill>
              </a:rPr>
              <a:t>Semanas previas: 5, 4, 3, 2 y 5</a:t>
            </a: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s-PE" sz="18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Lima metropolitana sube 0.3%, tres semanas al alza</a:t>
            </a:r>
            <a:endParaRPr lang="es-PE" sz="1800" dirty="0">
              <a:solidFill>
                <a:srgbClr val="00206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95536" y="43002"/>
            <a:ext cx="3548418" cy="1471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200" dirty="0"/>
              <a:t>Positividad antigénica </a:t>
            </a:r>
            <a:r>
              <a:rPr lang="es-PE" sz="3200" b="1" u="sng" dirty="0">
                <a:solidFill>
                  <a:srgbClr val="FF0000"/>
                </a:solidFill>
              </a:rPr>
              <a:t>sube de 2.86% a 3.14%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245815" y="1448125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299055" y="35771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949121" y="486007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9244462" y="142083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8601337" y="2499003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4578801" y="455785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2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199" y="-93815"/>
            <a:ext cx="10990904" cy="719458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Cambios inciertos en variantes: sesgos del muestreo</a:t>
            </a:r>
            <a:endParaRPr lang="es-PE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6028" y="4231194"/>
            <a:ext cx="3603888" cy="2622109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658" y="4180487"/>
            <a:ext cx="3647556" cy="26538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2" y="4184626"/>
            <a:ext cx="3649085" cy="26538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604" y="1569226"/>
            <a:ext cx="3600990" cy="26189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3" y="1477579"/>
            <a:ext cx="3649085" cy="26538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224" y="1493621"/>
            <a:ext cx="3600990" cy="2618902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680" y="542461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>
                <a:solidFill>
                  <a:srgbClr val="FF0000"/>
                </a:solidFill>
              </a:rPr>
              <a:t>Norte</a:t>
            </a:r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: Lambda domina pero cae, Delta sube</a:t>
            </a:r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4340067" y="534441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>
                <a:solidFill>
                  <a:srgbClr val="FF0000"/>
                </a:solidFill>
              </a:rPr>
              <a:t>Centro</a:t>
            </a:r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: Lambda cae, Delta reemplaza</a:t>
            </a:r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8535075" y="542463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>
                <a:solidFill>
                  <a:srgbClr val="FF0000"/>
                </a:solidFill>
              </a:rPr>
              <a:t>Sur</a:t>
            </a:r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: Lambda cae, Delta reemplaza en Ica</a:t>
            </a:r>
            <a:endParaRPr lang="es-P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0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982971"/>
            <a:ext cx="9144000" cy="2387600"/>
          </a:xfrm>
        </p:spPr>
        <p:txBody>
          <a:bodyPr/>
          <a:lstStyle/>
          <a:p>
            <a:r>
              <a:rPr lang="es-MX" b="1" dirty="0"/>
              <a:t>Análisis macro-regional y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37347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0187" y="96185"/>
            <a:ext cx="7916706" cy="562721"/>
          </a:xfrm>
        </p:spPr>
        <p:txBody>
          <a:bodyPr>
            <a:noAutofit/>
          </a:bodyPr>
          <a:lstStyle/>
          <a:p>
            <a:r>
              <a:rPr lang="es-MX" sz="3200" b="1" dirty="0"/>
              <a:t>Lima metro baja, Callao y Lima región suben</a:t>
            </a:r>
            <a:endParaRPr lang="es-PE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80681" y="5488884"/>
            <a:ext cx="7392295" cy="1392093"/>
          </a:xfrm>
        </p:spPr>
        <p:txBody>
          <a:bodyPr>
            <a:normAutofit/>
          </a:bodyPr>
          <a:lstStyle/>
          <a:p>
            <a:r>
              <a:rPr lang="es-ES" sz="2200" b="1" dirty="0"/>
              <a:t>Lima metro baja importantemente</a:t>
            </a:r>
            <a:endParaRPr lang="es-ES" sz="2200" b="1" dirty="0">
              <a:solidFill>
                <a:srgbClr val="00B050"/>
              </a:solidFill>
            </a:endParaRPr>
          </a:p>
          <a:p>
            <a:r>
              <a:rPr lang="es-ES" sz="2200" b="1" dirty="0"/>
              <a:t>DIRIS Lima Centro sube, Lima Norte baja</a:t>
            </a:r>
          </a:p>
          <a:p>
            <a:r>
              <a:rPr lang="es-ES" sz="2200" b="1" dirty="0"/>
              <a:t>Callao sube tres semanas, Lima región sube una semana</a:t>
            </a:r>
            <a:endParaRPr lang="es-ES" sz="22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23352"/>
            <a:ext cx="4680409" cy="34058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994"/>
            <a:ext cx="7194176" cy="48729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3452188"/>
            <a:ext cx="4680409" cy="34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1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635" y="2471883"/>
            <a:ext cx="2928755" cy="21284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8" y="-20978"/>
            <a:ext cx="3075214" cy="223783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112" y="2287961"/>
            <a:ext cx="3098785" cy="225493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4604850"/>
            <a:ext cx="3047874" cy="221788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957" y="-27902"/>
            <a:ext cx="3058042" cy="22252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4197" y="13446"/>
            <a:ext cx="6152703" cy="1856567"/>
          </a:xfrm>
        </p:spPr>
        <p:txBody>
          <a:bodyPr>
            <a:noAutofit/>
          </a:bodyPr>
          <a:lstStyle/>
          <a:p>
            <a:pPr algn="ctr"/>
            <a:r>
              <a:rPr lang="es-MX" sz="3000" b="1" u="sng" dirty="0"/>
              <a:t>Costa Centro</a:t>
            </a:r>
            <a:r>
              <a:rPr lang="es-MX" sz="3000" dirty="0"/>
              <a:t> </a:t>
            </a:r>
            <a:br>
              <a:rPr lang="es-MX" sz="3000" dirty="0"/>
            </a:br>
            <a:r>
              <a:rPr lang="es-MX" sz="2200" dirty="0"/>
              <a:t>Fallecidos suben en varias regiones. Ocupación camas UCI se mantiene en Callao y no UCI sube en Lima metropolitana. Casos suben en Lima región. Positividad antigénica &gt;5% en Ica, sube &gt;1% en Lima región y sube tres semanas en Lima metro</a:t>
            </a:r>
            <a:endParaRPr lang="es-PE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0555941" y="4784928"/>
            <a:ext cx="1622610" cy="13334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Subida interrumpida de camas UCI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88651" y="246325"/>
            <a:ext cx="1245951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Valores altos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304570" y="2568721"/>
            <a:ext cx="1230032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Camas </a:t>
            </a:r>
          </a:p>
          <a:p>
            <a:r>
              <a:rPr lang="es-MX" sz="1400" dirty="0">
                <a:solidFill>
                  <a:schemeClr val="bg1"/>
                </a:solidFill>
              </a:rPr>
              <a:t>UCI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suben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siete</a:t>
            </a:r>
          </a:p>
          <a:p>
            <a:r>
              <a:rPr lang="es-MX" sz="14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411942" y="2532863"/>
            <a:ext cx="1633210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704058" y="3386884"/>
            <a:ext cx="163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384507" y="4784928"/>
            <a:ext cx="1358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Camas no UCI suben 5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9817879" y="164436"/>
            <a:ext cx="2001082" cy="739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FF0000"/>
                </a:solidFill>
              </a:rPr>
              <a:t>1.64 fallecidos</a:t>
            </a:r>
            <a:r>
              <a:rPr lang="es-MX" sz="1400" b="1" dirty="0">
                <a:solidFill>
                  <a:srgbClr val="00B050"/>
                </a:solidFill>
              </a:rPr>
              <a:t>, </a:t>
            </a:r>
            <a:r>
              <a:rPr lang="es-MX" sz="1400" b="1" dirty="0">
                <a:solidFill>
                  <a:srgbClr val="FF0000"/>
                </a:solidFill>
              </a:rPr>
              <a:t>subió 62%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1" r:link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581" y="4633472"/>
            <a:ext cx="3028509" cy="2203766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3" r:link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532" y="1864583"/>
            <a:ext cx="3008103" cy="2185494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5" r:link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2322275"/>
            <a:ext cx="3056462" cy="2224138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7" r:link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553" y="4695893"/>
            <a:ext cx="2951139" cy="214754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9" r:link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426" y="4695893"/>
            <a:ext cx="2941177" cy="2140293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593204" y="586498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6513985" y="5906974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98470" y="20699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332698" y="402361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4" name="Rectángulo 33"/>
          <p:cNvSpPr/>
          <p:nvPr/>
        </p:nvSpPr>
        <p:spPr>
          <a:xfrm>
            <a:off x="259012" y="2513524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0.60 fallecidos, se mantiene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9258319" y="2471884"/>
            <a:ext cx="2170889" cy="618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200" b="1" dirty="0">
                <a:solidFill>
                  <a:srgbClr val="00B050"/>
                </a:solidFill>
              </a:rPr>
              <a:t>0. 67 fallecidos, bajó 24%</a:t>
            </a:r>
            <a:endParaRPr lang="es-MX" sz="1200" b="1" dirty="0">
              <a:solidFill>
                <a:srgbClr val="FF0000"/>
              </a:solidFill>
            </a:endParaRPr>
          </a:p>
          <a:p>
            <a:pPr algn="ctr"/>
            <a:r>
              <a:rPr lang="es-MX" sz="12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0" name="Título 1"/>
          <p:cNvSpPr txBox="1">
            <a:spLocks/>
          </p:cNvSpPr>
          <p:nvPr/>
        </p:nvSpPr>
        <p:spPr>
          <a:xfrm>
            <a:off x="49098" y="127255"/>
            <a:ext cx="2972879" cy="777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0.71 fallecidos x millón, </a:t>
            </a:r>
          </a:p>
          <a:p>
            <a:pPr algn="ctr"/>
            <a:r>
              <a:rPr lang="es-MX" sz="1400" b="1" dirty="0">
                <a:solidFill>
                  <a:srgbClr val="FF0000"/>
                </a:solidFill>
              </a:rPr>
              <a:t>subió 25%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Suben </a:t>
            </a:r>
            <a:r>
              <a:rPr lang="es-MX" sz="1400" dirty="0" err="1">
                <a:solidFill>
                  <a:srgbClr val="FF0000"/>
                </a:solidFill>
              </a:rPr>
              <a:t>Ascope</a:t>
            </a:r>
            <a:endParaRPr lang="es-MX" sz="1400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y Pacasmayo</a:t>
            </a:r>
            <a:endParaRPr lang="es-PE" sz="1400" dirty="0"/>
          </a:p>
        </p:txBody>
      </p:sp>
      <p:sp>
        <p:nvSpPr>
          <p:cNvPr id="41" name="Rectángulo 40"/>
          <p:cNvSpPr/>
          <p:nvPr/>
        </p:nvSpPr>
        <p:spPr>
          <a:xfrm>
            <a:off x="520593" y="4713090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0.98 fallecidos, </a:t>
            </a:r>
            <a:r>
              <a:rPr lang="es-MX" sz="1400" b="1" dirty="0">
                <a:solidFill>
                  <a:srgbClr val="FF0000"/>
                </a:solidFill>
              </a:rPr>
              <a:t>subió 75%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42" name="Rectángulo 41"/>
          <p:cNvSpPr/>
          <p:nvPr/>
        </p:nvSpPr>
        <p:spPr>
          <a:xfrm>
            <a:off x="9399342" y="4718698"/>
            <a:ext cx="2139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1.46 fallecidos, </a:t>
            </a:r>
            <a:r>
              <a:rPr lang="es-MX" sz="1400" b="1" dirty="0">
                <a:solidFill>
                  <a:srgbClr val="FF0000"/>
                </a:solidFill>
              </a:rPr>
              <a:t>subió 67%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388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817" y="4300062"/>
            <a:ext cx="3519654" cy="2557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-11838"/>
            <a:ext cx="4081706" cy="297019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9" y="3809961"/>
            <a:ext cx="4090138" cy="2976327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411884" y="4192953"/>
            <a:ext cx="2072009" cy="15664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no UCI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tiene subida irregular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464796" y="4104970"/>
            <a:ext cx="1866559" cy="19273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suben 5/3 semanas. Positividad sube cuatro semanas</a:t>
            </a:r>
          </a:p>
          <a:p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255592" y="211476"/>
            <a:ext cx="2402807" cy="19526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0.86 fallecidos, </a:t>
            </a:r>
            <a:r>
              <a:rPr lang="es-MX" sz="1600" b="1" dirty="0">
                <a:solidFill>
                  <a:srgbClr val="FF0000"/>
                </a:solidFill>
              </a:rPr>
              <a:t>subió 12%</a:t>
            </a: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Sube Arequipa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5" y="1674594"/>
            <a:ext cx="3554338" cy="25863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3809961"/>
            <a:ext cx="4090195" cy="29763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8" y="1842448"/>
            <a:ext cx="2626714" cy="191145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917" y="-1"/>
            <a:ext cx="2643043" cy="192334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9898839" y="1088469"/>
            <a:ext cx="658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9" name="Rectángulo 18"/>
          <p:cNvSpPr/>
          <p:nvPr/>
        </p:nvSpPr>
        <p:spPr>
          <a:xfrm>
            <a:off x="7820488" y="2954363"/>
            <a:ext cx="206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6627689" y="18701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5587148" y="4495905"/>
            <a:ext cx="217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4173" y="-25085"/>
            <a:ext cx="5457744" cy="1699157"/>
          </a:xfrm>
        </p:spPr>
        <p:txBody>
          <a:bodyPr>
            <a:normAutofit fontScale="90000"/>
          </a:bodyPr>
          <a:lstStyle/>
          <a:p>
            <a:pPr algn="ctr"/>
            <a:r>
              <a:rPr lang="es-PE" sz="2800" b="1" u="sng" dirty="0"/>
              <a:t>Costa Sur</a:t>
            </a:r>
            <a:br>
              <a:rPr lang="es-PE" sz="2800" b="1" dirty="0"/>
            </a:br>
            <a:r>
              <a:rPr lang="es-PE" sz="2800" b="1" dirty="0"/>
              <a:t>Fallecidos suben. Ocupación camas UCI y no UCI baja. Casos suben en Arequipa y Tacna. Positividad antigénica sube levemente en Arequipa y Moquegua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651379" y="4192952"/>
            <a:ext cx="2250862" cy="7475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FF0000"/>
                </a:solidFill>
              </a:rPr>
              <a:t>3.71 fallecidos, subió de cero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Sube Mariscal Nieto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9898839" y="4073646"/>
            <a:ext cx="2210691" cy="4480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cero fallecidos, bajó 100%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5401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882" y="1734922"/>
            <a:ext cx="2902163" cy="2111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7809" y="2519278"/>
            <a:ext cx="2931854" cy="213074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4632666"/>
            <a:ext cx="3029978" cy="22048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2024"/>
            <a:ext cx="9197906" cy="1565802"/>
          </a:xfrm>
        </p:spPr>
        <p:txBody>
          <a:bodyPr>
            <a:noAutofit/>
          </a:bodyPr>
          <a:lstStyle/>
          <a:p>
            <a:pPr algn="ctr"/>
            <a:r>
              <a:rPr lang="es-PE" sz="3400" u="sng" dirty="0"/>
              <a:t>Sierra/Selva Sur</a:t>
            </a:r>
            <a:br>
              <a:rPr lang="es-PE" sz="3400" b="1" dirty="0"/>
            </a:br>
            <a:r>
              <a:rPr lang="es-PE" sz="2400" b="1" dirty="0"/>
              <a:t>Fallecidos suben en Apurímac y Puno. Ocupación camas UCI subió en Ayacucho y se mantiene en Cusco. Ocupación no UCI subió en Cusco y Madre de Dios. Casos bajan. Positividad antigénica alta en Cusco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352999" y="299002"/>
            <a:ext cx="1811272" cy="16436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Casi cero camas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y no UCI en subida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389378" y="4873601"/>
            <a:ext cx="1583422" cy="12405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 suben dos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01443" y="4697186"/>
            <a:ext cx="2237042" cy="1113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02499" y="2212405"/>
            <a:ext cx="1553598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suben dos semanas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88650" y="2196140"/>
            <a:ext cx="1930115" cy="10041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   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93133" y="4633547"/>
            <a:ext cx="2953537" cy="13605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Supera valor histórico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sube 2/5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9389377" y="299001"/>
            <a:ext cx="1583423" cy="9515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</a:t>
            </a: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0549719" y="2476571"/>
            <a:ext cx="1555841" cy="11291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1856097" y="2187382"/>
            <a:ext cx="1407994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699842" y="471686"/>
            <a:ext cx="144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904560" y="4873601"/>
            <a:ext cx="121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24819"/>
            <a:ext cx="3246670" cy="2362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7" y="35698"/>
            <a:ext cx="3057273" cy="22246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2348032"/>
            <a:ext cx="3057273" cy="22246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3" y="1937490"/>
            <a:ext cx="3264416" cy="23754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153" y="4711868"/>
            <a:ext cx="2888041" cy="21016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94" y="4707206"/>
            <a:ext cx="2894446" cy="2106288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3512522" y="5963937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6245045" y="4683297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3549671" y="1834712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7751926" y="2678049"/>
            <a:ext cx="1344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3" name="Rectángulo 32"/>
          <p:cNvSpPr/>
          <p:nvPr/>
        </p:nvSpPr>
        <p:spPr>
          <a:xfrm>
            <a:off x="9990161" y="4772239"/>
            <a:ext cx="2174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400" b="1" dirty="0">
                <a:solidFill>
                  <a:srgbClr val="FF0000"/>
                </a:solidFill>
              </a:rPr>
              <a:t>2.08 fallecidos, subió 80%</a:t>
            </a:r>
          </a:p>
          <a:p>
            <a:pPr algn="r"/>
            <a:r>
              <a:rPr lang="es-MX" sz="1400" dirty="0">
                <a:solidFill>
                  <a:srgbClr val="FF0000"/>
                </a:solidFill>
              </a:rPr>
              <a:t>Sube Azángaro </a:t>
            </a:r>
            <a:endParaRPr lang="es-PE" sz="1400" dirty="0">
              <a:solidFill>
                <a:srgbClr val="00B050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274264" y="2094049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cero fallecidos, bajó 100% 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9552657" y="2515048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FF0000"/>
                </a:solidFill>
              </a:rPr>
              <a:t>1.64 fallecidos</a:t>
            </a:r>
            <a:r>
              <a:rPr lang="es-MX" sz="1600" b="1" dirty="0">
                <a:solidFill>
                  <a:srgbClr val="00B050"/>
                </a:solidFill>
              </a:rPr>
              <a:t>, se mantiene</a:t>
            </a:r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76535" y="4607516"/>
            <a:ext cx="27259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</a:rPr>
              <a:t>1.99 fallecidos, subió 50%</a:t>
            </a:r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9365971" y="185635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0.74 fallecidos, bajó 30%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40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2516" y="2553036"/>
            <a:ext cx="2414090" cy="17566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127" y="3571857"/>
            <a:ext cx="1893130" cy="137584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" y="26896"/>
            <a:ext cx="3787198" cy="27558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8287" y="30469"/>
            <a:ext cx="4478669" cy="2585234"/>
          </a:xfrm>
        </p:spPr>
        <p:txBody>
          <a:bodyPr>
            <a:noAutofit/>
          </a:bodyPr>
          <a:lstStyle/>
          <a:p>
            <a:pPr algn="ctr"/>
            <a:r>
              <a:rPr lang="es-PE" sz="3400" b="1" dirty="0"/>
              <a:t>Sierra/Selva Centro</a:t>
            </a:r>
            <a:br>
              <a:rPr lang="es-PE" sz="3400" b="1" dirty="0"/>
            </a:br>
            <a:r>
              <a:rPr lang="es-PE" sz="2200" b="1" dirty="0"/>
              <a:t>Fallecidos suben en Junín. Ocupación UCI suben en Pasco, Junín y Huancavelica. Ocupación camas no UCI sube en Huancavelica. Casos suben dos semanas en Huancavelica. Positividad antigénica sube levemente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48949" y="362480"/>
            <a:ext cx="18908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56689" y="4490113"/>
            <a:ext cx="2168147" cy="11173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696420" y="302465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5/6 semanas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337428" y="4358060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7/3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163972" y="224729"/>
            <a:ext cx="1640008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314543" y="293501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2100266" y="4319388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69" y="16084"/>
            <a:ext cx="3983866" cy="28989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48167"/>
            <a:ext cx="3802514" cy="315566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856" y="5273930"/>
            <a:ext cx="2107752" cy="153381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296" y="5289259"/>
            <a:ext cx="2107752" cy="1533810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4041026" y="2669694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774854" y="2944055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8501446" y="4218188"/>
            <a:ext cx="2949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</a:rPr>
              <a:t>78% del pico</a:t>
            </a:r>
            <a:endParaRPr lang="es-MX" sz="1600" b="1" u="sng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Suben </a:t>
            </a:r>
            <a:r>
              <a:rPr lang="es-MX" sz="1600" dirty="0" err="1">
                <a:solidFill>
                  <a:srgbClr val="FF0000"/>
                </a:solidFill>
              </a:rPr>
              <a:t>Angaraes</a:t>
            </a:r>
            <a:r>
              <a:rPr lang="es-MX" sz="1600" dirty="0">
                <a:solidFill>
                  <a:srgbClr val="FF0000"/>
                </a:solidFill>
              </a:rPr>
              <a:t> y </a:t>
            </a:r>
            <a:r>
              <a:rPr lang="es-MX" sz="1600" dirty="0" err="1">
                <a:solidFill>
                  <a:srgbClr val="FF0000"/>
                </a:solidFill>
              </a:rPr>
              <a:t>Tajacaja</a:t>
            </a:r>
            <a:endParaRPr lang="es-PE" sz="1600" dirty="0"/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8507765" y="26888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1.05 fallecidos, </a:t>
            </a:r>
            <a:r>
              <a:rPr lang="es-MX" sz="1600" b="1" dirty="0">
                <a:solidFill>
                  <a:srgbClr val="FF0000"/>
                </a:solidFill>
              </a:rPr>
              <a:t>subió 43%</a:t>
            </a: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507" y="3920923"/>
            <a:ext cx="3983866" cy="2898954"/>
          </a:xfrm>
          <a:prstGeom prst="rect">
            <a:avLst/>
          </a:prstGeom>
        </p:spPr>
      </p:pic>
      <p:sp>
        <p:nvSpPr>
          <p:cNvPr id="33" name="Título 1"/>
          <p:cNvSpPr txBox="1">
            <a:spLocks/>
          </p:cNvSpPr>
          <p:nvPr/>
        </p:nvSpPr>
        <p:spPr>
          <a:xfrm>
            <a:off x="293942" y="3962267"/>
            <a:ext cx="2629889" cy="567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1.05 fallecidos,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8464622" y="4127996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0.39 fallecidos, se mantiene</a:t>
            </a:r>
            <a:endParaRPr lang="es-MX" sz="1600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307713" y="28480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0.75 fallecidos,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6030522" y="4912346"/>
            <a:ext cx="1740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6" name="Rectángulo 25"/>
          <p:cNvSpPr/>
          <p:nvPr/>
        </p:nvSpPr>
        <p:spPr>
          <a:xfrm>
            <a:off x="4560225" y="493273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0210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02" y="258856"/>
            <a:ext cx="8639175" cy="6286500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707887" y="931121"/>
            <a:ext cx="3561450" cy="5926879"/>
          </a:xfrm>
        </p:spPr>
        <p:txBody>
          <a:bodyPr>
            <a:normAutofit fontScale="85000" lnSpcReduction="20000"/>
          </a:bodyPr>
          <a:lstStyle/>
          <a:p>
            <a:r>
              <a:rPr lang="es-PE" sz="2200" b="1" u="sng" dirty="0">
                <a:solidFill>
                  <a:srgbClr val="FF0000"/>
                </a:solidFill>
              </a:rPr>
              <a:t>Fallecidos semanales suben 0.1% luego de 22 semanas</a:t>
            </a:r>
          </a:p>
          <a:p>
            <a:pPr marL="355600" lvl="1" indent="-133350"/>
            <a:r>
              <a:rPr lang="es-PE" sz="1800" dirty="0"/>
              <a:t>Lima metropolitana baja 23.7%, </a:t>
            </a:r>
            <a:r>
              <a:rPr lang="es-PE" sz="1800" b="1" u="sng" dirty="0">
                <a:solidFill>
                  <a:srgbClr val="FF0000"/>
                </a:solidFill>
              </a:rPr>
              <a:t>resto del país sube 12.9%</a:t>
            </a:r>
          </a:p>
          <a:p>
            <a:endParaRPr lang="es-PE" sz="2200" dirty="0"/>
          </a:p>
          <a:p>
            <a:r>
              <a:rPr lang="es-PE" sz="2200" dirty="0"/>
              <a:t>Ocupación UCI baja 1.6%, pero </a:t>
            </a:r>
            <a:r>
              <a:rPr lang="es-PE" sz="2200" b="1" u="sng" dirty="0">
                <a:solidFill>
                  <a:srgbClr val="FF0000"/>
                </a:solidFill>
              </a:rPr>
              <a:t>ocupación no UCI sube 0.4%, en alza dos semanas seguidas</a:t>
            </a:r>
          </a:p>
          <a:p>
            <a:endParaRPr lang="es-PE" sz="2200" dirty="0"/>
          </a:p>
          <a:p>
            <a:r>
              <a:rPr lang="es-PE" sz="2200" b="1" u="sng" dirty="0">
                <a:solidFill>
                  <a:srgbClr val="FF0000"/>
                </a:solidFill>
              </a:rPr>
              <a:t>Positividad antigénica sube de 2.86% a 3.14%, de nuevo,</a:t>
            </a:r>
            <a:r>
              <a:rPr lang="es-PE" sz="2200" dirty="0"/>
              <a:t> luego de caer de 3.01% a 2.86%. </a:t>
            </a:r>
          </a:p>
          <a:p>
            <a:endParaRPr lang="es-PE" sz="2200" dirty="0"/>
          </a:p>
          <a:p>
            <a:r>
              <a:rPr lang="es-PE" sz="2200" dirty="0"/>
              <a:t>Casos bajan en SE 38</a:t>
            </a:r>
            <a:r>
              <a:rPr lang="es-PE" sz="2200" b="1" u="sng" dirty="0">
                <a:solidFill>
                  <a:srgbClr val="FF0000"/>
                </a:solidFill>
              </a:rPr>
              <a:t> pero subieron en semanas 36 (3.1%) y 37 (0.1%). Primeras dos semanas de subida desde Marzo 2021</a:t>
            </a:r>
          </a:p>
          <a:p>
            <a:endParaRPr lang="es-MX" sz="2200" dirty="0"/>
          </a:p>
          <a:p>
            <a:r>
              <a:rPr lang="es-MX" sz="2200" dirty="0"/>
              <a:t>Lambda y Gamma siguen bajando,</a:t>
            </a:r>
            <a:r>
              <a:rPr lang="es-MX" sz="2200" b="1" u="sng" dirty="0">
                <a:solidFill>
                  <a:srgbClr val="FF0000"/>
                </a:solidFill>
              </a:rPr>
              <a:t> Delta reemplaza</a:t>
            </a:r>
            <a:r>
              <a:rPr lang="es-MX" sz="2200" dirty="0"/>
              <a:t>. Muestreo con riesgo de sesgos</a:t>
            </a:r>
            <a:endParaRPr lang="es-PE" sz="2200" dirty="0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9006211" y="-12597"/>
            <a:ext cx="3010173" cy="94371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600" u="sng" dirty="0">
                <a:latin typeface="Arial" panose="020B0604020202020204" pitchFamily="34" charset="0"/>
                <a:cs typeface="Arial" panose="020B0604020202020204" pitchFamily="34" charset="0"/>
              </a:rPr>
              <a:t>La pandemia esta semana</a:t>
            </a:r>
            <a:endParaRPr lang="es-PE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346178" y="1501251"/>
            <a:ext cx="1954404" cy="3125340"/>
          </a:xfrm>
          <a:prstGeom prst="rect">
            <a:avLst/>
          </a:prstGeom>
          <a:noFill/>
          <a:ln w="95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050906" y="2183839"/>
            <a:ext cx="1425558" cy="2292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681181" y="2702257"/>
            <a:ext cx="2238212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233900" y="1304597"/>
            <a:ext cx="1415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Cayó 88.7% en 15 semanas </a:t>
            </a:r>
            <a:r>
              <a:rPr lang="es-MX" sz="1600" b="1" dirty="0">
                <a:solidFill>
                  <a:srgbClr val="FF0000"/>
                </a:solidFill>
              </a:rPr>
              <a:t>y luego subió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912186" y="1448942"/>
            <a:ext cx="144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b="1" dirty="0">
                <a:solidFill>
                  <a:srgbClr val="00B050"/>
                </a:solidFill>
              </a:rPr>
              <a:t>Cayó 96.5% en 22 semanas </a:t>
            </a:r>
            <a:r>
              <a:rPr lang="es-MX" sz="1600" b="1" dirty="0">
                <a:solidFill>
                  <a:srgbClr val="FF0000"/>
                </a:solidFill>
              </a:rPr>
              <a:t>y luego subió</a:t>
            </a:r>
            <a:endParaRPr lang="es-PE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1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5" y="75268"/>
            <a:ext cx="3634549" cy="264143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3939785"/>
            <a:ext cx="3973837" cy="289169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20670" y="322139"/>
            <a:ext cx="2431481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UCI y no UCI mas ocupadas 4/3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  <a:p>
            <a:pPr algn="r"/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380129" y="3830689"/>
            <a:ext cx="2259101" cy="11716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060530" y="3845805"/>
            <a:ext cx="3181211" cy="10489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9668434" y="396595"/>
            <a:ext cx="2393573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703104" y="4260993"/>
            <a:ext cx="2250331" cy="12791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8060530" y="3845804"/>
            <a:ext cx="3181211" cy="12640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7957437" y="396595"/>
            <a:ext cx="2880892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" y="0"/>
            <a:ext cx="3931159" cy="2860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578" y="52744"/>
            <a:ext cx="3623421" cy="26366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570" y="4255641"/>
            <a:ext cx="3539703" cy="25758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6" y="4230809"/>
            <a:ext cx="3617850" cy="2632708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5297337" y="593460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179068" y="429317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6723477" y="396594"/>
            <a:ext cx="1233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2" name="Rectángulo 21"/>
          <p:cNvSpPr/>
          <p:nvPr/>
        </p:nvSpPr>
        <p:spPr>
          <a:xfrm>
            <a:off x="10787763" y="278062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242661" y="290695"/>
            <a:ext cx="2629889" cy="705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0.14 fallecidos,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80407" y="4278122"/>
            <a:ext cx="2629889" cy="724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0.24 fallecidos,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151" y="2692790"/>
            <a:ext cx="8203985" cy="1600385"/>
          </a:xfrm>
        </p:spPr>
        <p:txBody>
          <a:bodyPr>
            <a:normAutofit fontScale="90000"/>
          </a:bodyPr>
          <a:lstStyle/>
          <a:p>
            <a:pPr algn="ctr"/>
            <a:r>
              <a:rPr lang="es-PE" sz="3200" b="1" u="sng" dirty="0"/>
              <a:t>Selva Baja </a:t>
            </a:r>
            <a:br>
              <a:rPr lang="es-PE" sz="3200" b="1" dirty="0"/>
            </a:br>
            <a:r>
              <a:rPr lang="es-PE" sz="2900" b="1" dirty="0"/>
              <a:t>Fallecidos se mantienen. Ocupación camas UCI bajó. Ocupación camas no UCI subió en Ucayali. Casos subieron en Loreto y Ucayali. Positividad antigénica bajó</a:t>
            </a:r>
          </a:p>
        </p:txBody>
      </p:sp>
    </p:spTree>
    <p:extLst>
      <p:ext uri="{BB962C8B-B14F-4D97-AF65-F5344CB8AC3E}">
        <p14:creationId xmlns:p14="http://schemas.microsoft.com/office/powerpoint/2010/main" val="246989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551" y="2470107"/>
            <a:ext cx="3258331" cy="23680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5" y="4046843"/>
            <a:ext cx="3878550" cy="28223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-42517"/>
            <a:ext cx="3973837" cy="28916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99882" y="3016729"/>
            <a:ext cx="4932205" cy="188950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b="1" u="sng" dirty="0"/>
              <a:t>Sierra/Selva Norte</a:t>
            </a:r>
            <a:br>
              <a:rPr lang="es-MX" sz="2800" b="1" dirty="0"/>
            </a:br>
            <a:r>
              <a:rPr lang="es-MX" sz="2400" b="1" dirty="0"/>
              <a:t>Fallecidos suben en Cajamarca. Ocupación camas UCI sube en Amazonas y Cajamarca. Subió ocupación no UCI y casos (2) en San Martín. Positividad antigénica &gt;5% en San Martín (2) y subió en Amazonas</a:t>
            </a:r>
            <a:endParaRPr lang="es-PE" sz="2400" b="1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363509" y="4248359"/>
            <a:ext cx="1734232" cy="19238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5/3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cuatro semanas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418243" y="329963"/>
            <a:ext cx="1674473" cy="20993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95161" y="336189"/>
            <a:ext cx="21194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95489" y="300408"/>
            <a:ext cx="1446959" cy="15966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Camas UCI disponibles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235" y="12075"/>
            <a:ext cx="4129122" cy="30046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738" y="14434"/>
            <a:ext cx="3266144" cy="23766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432" y="4922468"/>
            <a:ext cx="2596655" cy="1889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344" y="4894344"/>
            <a:ext cx="2596655" cy="188958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7167220" y="604935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337899" y="4854755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4323404" y="2612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3" name="Rectángulo 22"/>
          <p:cNvSpPr/>
          <p:nvPr/>
        </p:nvSpPr>
        <p:spPr>
          <a:xfrm>
            <a:off x="5958471" y="2637932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6180" y="4276137"/>
            <a:ext cx="2980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0.59 fallecidos, </a:t>
            </a:r>
            <a:r>
              <a:rPr lang="es-MX" sz="1600" b="1" dirty="0">
                <a:solidFill>
                  <a:srgbClr val="FF0000"/>
                </a:solidFill>
              </a:rPr>
              <a:t>subió de cero</a:t>
            </a: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564548" y="291939"/>
            <a:ext cx="2559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b="1" dirty="0">
                <a:solidFill>
                  <a:srgbClr val="00B050"/>
                </a:solidFill>
              </a:rPr>
              <a:t>0.48 fallecidos,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Sube San Martín 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091821" y="215078"/>
            <a:ext cx="2647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0.67 fallecidos, bajó 50%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10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335" y="2427676"/>
            <a:ext cx="3207415" cy="23310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005" y="4808892"/>
            <a:ext cx="2771215" cy="20166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119" y="4807945"/>
            <a:ext cx="2771215" cy="20166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7170" y="-27295"/>
            <a:ext cx="3838970" cy="279355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67717" y="2757350"/>
            <a:ext cx="51515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/>
              <a:t>Costa Norte</a:t>
            </a:r>
          </a:p>
          <a:p>
            <a:pPr algn="ctr"/>
            <a:r>
              <a:rPr lang="es-MX" sz="2000" dirty="0"/>
              <a:t>Fallecidos bajan. Ocupación camas UCI libres subió en Tumbes y Lambayeque. No UCI subió en Lambayeque. Casos suben en Lambayeque. Positividad antigénica &gt;5% en Tumbes por seis semanas</a:t>
            </a:r>
            <a:endParaRPr lang="es-MX" sz="2000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33016" y="4248476"/>
            <a:ext cx="2410062" cy="18293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Fallecidos bajan algo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Camas UCI suben cuatro veces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Ocupación camas no UCI sube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alta en subida leve, irregular</a:t>
            </a:r>
          </a:p>
          <a:p>
            <a:pPr algn="r"/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729398" y="258983"/>
            <a:ext cx="2139937" cy="15834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Casi cero camas UCI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28615"/>
            <a:ext cx="3820386" cy="27799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4034118"/>
            <a:ext cx="3820386" cy="27799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7016" y="73080"/>
            <a:ext cx="3225960" cy="234744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31514" y="589320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6" name="Rectángulo 15"/>
          <p:cNvSpPr/>
          <p:nvPr/>
        </p:nvSpPr>
        <p:spPr>
          <a:xfrm>
            <a:off x="10390579" y="4727244"/>
            <a:ext cx="173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8822891" y="296273"/>
            <a:ext cx="2411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0.33 fallecidos, bajó 57%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363057" y="258983"/>
            <a:ext cx="1294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5770078" y="2594253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1201717" y="290694"/>
            <a:ext cx="2629889" cy="5903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0.57 fallecidos,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369199" y="4303150"/>
            <a:ext cx="2629889" cy="9026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0.91 fallecidos, bajó 28% </a:t>
            </a:r>
            <a:endParaRPr lang="es-MX" sz="1600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791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624" y="1891378"/>
            <a:ext cx="3438006" cy="49666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03761" y="149973"/>
            <a:ext cx="7688239" cy="845107"/>
          </a:xfrm>
        </p:spPr>
        <p:txBody>
          <a:bodyPr>
            <a:normAutofit fontScale="90000"/>
          </a:bodyPr>
          <a:lstStyle/>
          <a:p>
            <a:r>
              <a:rPr lang="es-PE" sz="3800" b="1" dirty="0"/>
              <a:t>Tasa de mortalidad sigue cayendo, muy baja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503760" y="1022377"/>
            <a:ext cx="7627869" cy="2635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Mortalidad muy baja y uniforme</a:t>
            </a:r>
          </a:p>
          <a:p>
            <a:r>
              <a:rPr lang="es-ES" sz="2600" dirty="0"/>
              <a:t>Focos leves en el sur</a:t>
            </a:r>
          </a:p>
          <a:p>
            <a:r>
              <a:rPr lang="es-ES" sz="2600" dirty="0"/>
              <a:t>Riesgos muy puntuales y variables</a:t>
            </a:r>
          </a:p>
          <a:p>
            <a:pPr lvl="1"/>
            <a:r>
              <a:rPr lang="es-ES" sz="2200" dirty="0"/>
              <a:t>Lambayeque</a:t>
            </a:r>
          </a:p>
          <a:p>
            <a:pPr lvl="1"/>
            <a:r>
              <a:rPr lang="es-ES" sz="2200" dirty="0"/>
              <a:t>Costa centro</a:t>
            </a:r>
          </a:p>
          <a:p>
            <a:pPr lvl="1"/>
            <a:r>
              <a:rPr lang="es-ES" sz="2200" dirty="0"/>
              <a:t>Sierra/selva norte y sur</a:t>
            </a:r>
          </a:p>
          <a:p>
            <a:pPr lvl="1"/>
            <a:r>
              <a:rPr lang="es-ES" sz="2200" dirty="0"/>
              <a:t>Huancavelica</a:t>
            </a:r>
          </a:p>
        </p:txBody>
      </p:sp>
      <p:pic>
        <p:nvPicPr>
          <p:cNvPr id="8" name="Marcador de contenido 3"/>
          <p:cNvPicPr>
            <a:picLocks noGrp="1" noChangeAspect="1"/>
          </p:cNvPicPr>
          <p:nvPr>
            <p:ph idx="1"/>
          </p:nvPr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4503760" cy="3277311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453" y="3332336"/>
            <a:ext cx="4845113" cy="35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r:link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6" y="3491896"/>
            <a:ext cx="4594274" cy="3343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r:link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3656"/>
            <a:ext cx="4612294" cy="33563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r:link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434402"/>
            <a:ext cx="4612294" cy="33563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6090" y="26941"/>
            <a:ext cx="3061840" cy="1474314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/>
              <a:t>Ocupación de camas UCI y hospitalización</a:t>
            </a:r>
            <a:endParaRPr lang="es-PE" sz="3200" b="1" u="sng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1268611" y="425558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7" name="Rectángulo 16"/>
          <p:cNvSpPr/>
          <p:nvPr/>
        </p:nvSpPr>
        <p:spPr>
          <a:xfrm>
            <a:off x="9859229" y="3781921"/>
            <a:ext cx="2175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Hospitalización</a:t>
            </a:r>
            <a:endParaRPr lang="es-PE" sz="2400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4535146" y="1646352"/>
            <a:ext cx="3061840" cy="51980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2000"/>
              </a:spcBef>
            </a:pPr>
            <a:r>
              <a:rPr lang="es-PE" b="1" u="sng" dirty="0">
                <a:solidFill>
                  <a:srgbClr val="FF0000"/>
                </a:solidFill>
              </a:rPr>
              <a:t>Camas UCI y no UCI operativas siguen bajando</a:t>
            </a:r>
          </a:p>
          <a:p>
            <a:pPr>
              <a:spcBef>
                <a:spcPts val="2000"/>
              </a:spcBef>
            </a:pPr>
            <a:r>
              <a:rPr lang="es-PE" b="1" u="sng" dirty="0">
                <a:solidFill>
                  <a:srgbClr val="FF0000"/>
                </a:solidFill>
              </a:rPr>
              <a:t>Bajan camas no UCI disponibles</a:t>
            </a:r>
          </a:p>
          <a:p>
            <a:pPr>
              <a:spcBef>
                <a:spcPts val="2000"/>
              </a:spcBef>
            </a:pPr>
            <a:r>
              <a:rPr lang="es-PE" dirty="0" err="1"/>
              <a:t>UCIs</a:t>
            </a:r>
            <a:r>
              <a:rPr lang="es-PE" dirty="0"/>
              <a:t>, ocupación de 49.5%, ~995 libres </a:t>
            </a:r>
          </a:p>
          <a:p>
            <a:pPr marL="450850" lvl="1">
              <a:spcBef>
                <a:spcPts val="2000"/>
              </a:spcBef>
            </a:pPr>
            <a:r>
              <a:rPr lang="es-PE" dirty="0"/>
              <a:t>Baja 1.6%, mitad de semana previa</a:t>
            </a:r>
          </a:p>
          <a:p>
            <a:pPr>
              <a:spcBef>
                <a:spcPts val="2000"/>
              </a:spcBef>
            </a:pPr>
            <a:r>
              <a:rPr lang="es-PE" dirty="0"/>
              <a:t>23.6% ocupación camas no UCI</a:t>
            </a:r>
            <a:endParaRPr lang="es-PE" u="sng" dirty="0"/>
          </a:p>
          <a:p>
            <a:pPr marL="450850" lvl="1">
              <a:lnSpc>
                <a:spcPct val="110000"/>
              </a:lnSpc>
              <a:spcBef>
                <a:spcPts val="0"/>
              </a:spcBef>
            </a:pPr>
            <a:r>
              <a:rPr lang="es-PE" b="1" u="sng" dirty="0">
                <a:solidFill>
                  <a:srgbClr val="FF0000"/>
                </a:solidFill>
              </a:rPr>
              <a:t>Sube 0.4%</a:t>
            </a:r>
            <a:r>
              <a:rPr lang="es-PE" dirty="0"/>
              <a:t>, crece dos semanas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3" y="52976"/>
            <a:ext cx="4593296" cy="334253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69838" y="1715970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3" name="Rectángulo 12"/>
          <p:cNvSpPr/>
          <p:nvPr/>
        </p:nvSpPr>
        <p:spPr>
          <a:xfrm>
            <a:off x="473000" y="5798025"/>
            <a:ext cx="2877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Hospitalización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16470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7124" y="-1"/>
            <a:ext cx="7101786" cy="79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dirty="0"/>
              <a:t>Casos semanales por región*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321920" y="3753132"/>
            <a:ext cx="3832413" cy="3049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Casos SE 38 proyectan seguir altos, pero bajarían vs SE 37</a:t>
            </a:r>
          </a:p>
          <a:p>
            <a:pPr marL="355600" lvl="1" indent="-133350"/>
            <a:r>
              <a:rPr lang="es-ES" b="1" u="sng" dirty="0">
                <a:solidFill>
                  <a:srgbClr val="FF0000"/>
                </a:solidFill>
              </a:rPr>
              <a:t>Subieron 3.10% y 0.07% en semanas 37 y 36</a:t>
            </a:r>
          </a:p>
          <a:p>
            <a:pPr marL="355600" lvl="1" indent="-133350"/>
            <a:r>
              <a:rPr lang="es-ES" b="1" u="sng" dirty="0">
                <a:solidFill>
                  <a:srgbClr val="FF0000"/>
                </a:solidFill>
              </a:rPr>
              <a:t>Suben Amazonas (3), Arequipa, Huancavelica (2), Lambayeque, Lima región, Loreto (2), San Martín (2), Tacna y Ucayali</a:t>
            </a:r>
          </a:p>
          <a:p>
            <a:endParaRPr lang="es-ES" dirty="0"/>
          </a:p>
          <a:p>
            <a:r>
              <a:rPr lang="es-ES" dirty="0"/>
              <a:t>Ajuste semanal datos incompletos: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0.24%, 0.47%, 1.30% y 6.99%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8910" y="1"/>
            <a:ext cx="5073090" cy="36848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118910" y="-1"/>
            <a:ext cx="5073090" cy="368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" y="794056"/>
            <a:ext cx="8348388" cy="60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6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 txBox="1">
            <a:spLocks/>
          </p:cNvSpPr>
          <p:nvPr/>
        </p:nvSpPr>
        <p:spPr>
          <a:xfrm>
            <a:off x="8707887" y="1132768"/>
            <a:ext cx="3561450" cy="5663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b="1" u="sng" dirty="0">
                <a:solidFill>
                  <a:srgbClr val="FF0000"/>
                </a:solidFill>
              </a:rPr>
              <a:t>Sube de 2.86% a 3.14%</a:t>
            </a:r>
            <a:r>
              <a:rPr lang="es-ES" sz="2200" dirty="0"/>
              <a:t>, luego de caer de 3.01% a 2.86%. </a:t>
            </a:r>
          </a:p>
          <a:p>
            <a:endParaRPr lang="es-PE" sz="2200" dirty="0"/>
          </a:p>
          <a:p>
            <a:r>
              <a:rPr lang="es-ES" sz="2200" b="1" u="sng" dirty="0">
                <a:solidFill>
                  <a:srgbClr val="FF0000"/>
                </a:solidFill>
              </a:rPr>
              <a:t>Subió de 2.93% a 3.01%</a:t>
            </a:r>
            <a:r>
              <a:rPr lang="es-ES" sz="2200" dirty="0"/>
              <a:t> hace dos s</a:t>
            </a:r>
            <a:r>
              <a:rPr lang="es-PE" sz="2200" dirty="0"/>
              <a:t>emanas. Dos alzas en tres semanas</a:t>
            </a:r>
          </a:p>
          <a:p>
            <a:endParaRPr lang="es-PE" sz="2200" dirty="0"/>
          </a:p>
          <a:p>
            <a:r>
              <a:rPr lang="es-PE" sz="2200" dirty="0"/>
              <a:t>Mayores alzas que subida leve de inicios de agosto (0.04%)</a:t>
            </a:r>
          </a:p>
          <a:p>
            <a:endParaRPr lang="es-PE" sz="2200" dirty="0"/>
          </a:p>
          <a:p>
            <a:r>
              <a:rPr lang="es-PE" sz="2200" dirty="0"/>
              <a:t>Positividad SE 38 se reduciría al llegar más datos</a:t>
            </a:r>
          </a:p>
          <a:p>
            <a:endParaRPr lang="es-PE" sz="2200" dirty="0"/>
          </a:p>
          <a:p>
            <a:r>
              <a:rPr lang="es-PE" sz="2200" dirty="0"/>
              <a:t># de pruebas realizadas subió ~4000 en SE 37 y 36 vs 35</a:t>
            </a:r>
          </a:p>
          <a:p>
            <a:endParaRPr lang="es-PE" sz="2200" dirty="0"/>
          </a:p>
          <a:p>
            <a:r>
              <a:rPr lang="es-PE" sz="2200" b="1" u="sng" dirty="0">
                <a:solidFill>
                  <a:srgbClr val="FF0000"/>
                </a:solidFill>
              </a:rPr>
              <a:t>Presagia cercanía de 3a ola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9060803" y="6929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Positividad antigénica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8" y="54592"/>
            <a:ext cx="8732214" cy="67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/>
          <p:cNvSpPr txBox="1">
            <a:spLocks/>
          </p:cNvSpPr>
          <p:nvPr/>
        </p:nvSpPr>
        <p:spPr>
          <a:xfrm>
            <a:off x="-67643" y="887108"/>
            <a:ext cx="3561450" cy="316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s-PE" sz="2200" dirty="0"/>
              <a:t>Lima: Lambda y Gamma bajan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Delta reemplaza. Mu sigue creciendo levemente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Pocas muestras, atrasadas una semana. Muestreo?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Callao: Delta domina</a:t>
            </a:r>
            <a:endParaRPr lang="es-PE" sz="2200" b="1" dirty="0">
              <a:solidFill>
                <a:srgbClr val="FF000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62441" y="105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Variantes en Lima y Callao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645" y="40944"/>
            <a:ext cx="8766411" cy="678293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30" y="3930555"/>
            <a:ext cx="3875368" cy="29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848501"/>
            <a:ext cx="9144000" cy="2387600"/>
          </a:xfrm>
        </p:spPr>
        <p:txBody>
          <a:bodyPr/>
          <a:lstStyle/>
          <a:p>
            <a:r>
              <a:rPr lang="es-MX" b="1" dirty="0"/>
              <a:t>Análisis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70172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118" y="-1"/>
            <a:ext cx="10515600" cy="794057"/>
          </a:xfrm>
        </p:spPr>
        <p:txBody>
          <a:bodyPr>
            <a:normAutofit/>
          </a:bodyPr>
          <a:lstStyle/>
          <a:p>
            <a:pPr algn="ctr"/>
            <a:r>
              <a:rPr lang="es-PE" dirty="0"/>
              <a:t>Fallecidos semanales por región*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6278904"/>
            <a:ext cx="8511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* Datos de la semana actual incompletos. Totales de fila incluyen semanas no mostradas</a:t>
            </a:r>
          </a:p>
          <a:p>
            <a:r>
              <a:rPr lang="es-ES" dirty="0"/>
              <a:t>Records semanales de pandemia (rojo) y 2a ola (amarillo)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417456" y="794056"/>
            <a:ext cx="3832413" cy="6117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rgbClr val="FF0000"/>
                </a:solidFill>
              </a:rPr>
              <a:t>Subida nacional: 1.1%, luego de 22 semanas</a:t>
            </a:r>
          </a:p>
          <a:p>
            <a:pPr marL="355600" lvl="1" indent="-133350"/>
            <a:r>
              <a:rPr lang="es-ES" dirty="0"/>
              <a:t>Lima metropolitana cayó 23.7%, única caída fuerte</a:t>
            </a:r>
            <a:endParaRPr lang="es-ES" b="1" u="sng" dirty="0">
              <a:solidFill>
                <a:srgbClr val="FF0000"/>
              </a:solidFill>
            </a:endParaRPr>
          </a:p>
          <a:p>
            <a:pPr marL="355600" lvl="1" indent="-133350"/>
            <a:r>
              <a:rPr lang="es-ES" b="1" u="sng" dirty="0">
                <a:solidFill>
                  <a:srgbClr val="FF0000"/>
                </a:solidFill>
              </a:rPr>
              <a:t>Fuera de Lima subió 12.9%, nueve regiones bajan ≥2</a:t>
            </a:r>
          </a:p>
          <a:p>
            <a:pPr marL="355600" lvl="1" indent="-133350"/>
            <a:r>
              <a:rPr lang="es-ES" dirty="0"/>
              <a:t>Alza en regiones del norte, centro y sur</a:t>
            </a:r>
          </a:p>
          <a:p>
            <a:endParaRPr lang="es-ES" dirty="0"/>
          </a:p>
          <a:p>
            <a:r>
              <a:rPr lang="es-ES" dirty="0"/>
              <a:t>Riesgos: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Callao sube tres semanas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Apurímac, máximo en seis semanas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Cajamarca, máximo en cuatro semanas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Junín sube después de cuatro semanas en mínimo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8" y="650194"/>
            <a:ext cx="8439850" cy="56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9196582" y="1378425"/>
            <a:ext cx="2995418" cy="5650172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s-PE" sz="1600" dirty="0"/>
              <a:t>Perú: &gt;995 camas UCI libres, sube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Lima: 292 camas UCI libres, </a:t>
            </a:r>
            <a:r>
              <a:rPr lang="es-PE" sz="1600" dirty="0"/>
              <a:t>&gt;295, 294, 290, 231, 235 en semanas previas.</a:t>
            </a:r>
            <a:r>
              <a:rPr lang="es-PE" sz="1600" b="1" dirty="0">
                <a:solidFill>
                  <a:srgbClr val="FF0000"/>
                </a:solidFill>
              </a:rPr>
              <a:t> Baja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/>
              <a:t>Ninguna región &lt;5 libres*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6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Suben &gt;1%**</a:t>
            </a:r>
            <a:r>
              <a:rPr lang="es-PE" sz="1600" dirty="0">
                <a:solidFill>
                  <a:srgbClr val="002060"/>
                </a:solidFill>
              </a:rPr>
              <a:t> Tumbes (1.6%), Lambayeque (5.7%), Cajamarca (1.6%) y San Martin (4.0%) en el norte más Pasco (3.0%), Junín (2.5%), Huancavelica (3.9%) y Ayacucho (4.3%) en la sierra centro-sur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>
                <a:solidFill>
                  <a:srgbClr val="002060"/>
                </a:solidFill>
              </a:rPr>
              <a:t>Pasco y Junín repiten. Tumbes estancado la semana anterior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>
                <a:solidFill>
                  <a:srgbClr val="002060"/>
                </a:solidFill>
              </a:rPr>
              <a:t>10 semanas previas suben 2-6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6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u="sng" dirty="0">
                <a:solidFill>
                  <a:srgbClr val="FF0000"/>
                </a:solidFill>
              </a:rPr>
              <a:t>Se mantienen (±1%) pero &gt;30%</a:t>
            </a:r>
            <a:r>
              <a:rPr lang="es-PE" sz="1600" dirty="0">
                <a:solidFill>
                  <a:srgbClr val="002060"/>
                </a:solidFill>
              </a:rPr>
              <a:t>: Piura, Ancash, Lima metropolitana y Cusco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278470" y="-52534"/>
            <a:ext cx="2913530" cy="1471899"/>
          </a:xfrm>
        </p:spPr>
        <p:txBody>
          <a:bodyPr>
            <a:noAutofit/>
          </a:bodyPr>
          <a:lstStyle/>
          <a:p>
            <a:pPr algn="ctr"/>
            <a:r>
              <a:rPr lang="es-PE" sz="3200" b="1" u="sng" dirty="0">
                <a:solidFill>
                  <a:srgbClr val="FF0000"/>
                </a:solidFill>
              </a:rPr>
              <a:t>Alta ocupación </a:t>
            </a:r>
            <a:r>
              <a:rPr lang="es-PE" sz="3200" dirty="0"/>
              <a:t>de camas UCI: 49.5%, cae 1.6%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F5DAE5D-8016-4584-95B5-13AF7BC73020}"/>
              </a:ext>
            </a:extLst>
          </p:cNvPr>
          <p:cNvGrpSpPr/>
          <p:nvPr/>
        </p:nvGrpSpPr>
        <p:grpSpPr>
          <a:xfrm>
            <a:off x="0" y="0"/>
            <a:ext cx="9224683" cy="6712798"/>
            <a:chOff x="26491" y="69291"/>
            <a:chExt cx="9224683" cy="6712798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2" r:link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91" y="69291"/>
              <a:ext cx="9224683" cy="6712798"/>
            </a:xfrm>
            <a:prstGeom prst="rect">
              <a:avLst/>
            </a:prstGeom>
          </p:spPr>
        </p:pic>
        <p:sp>
          <p:nvSpPr>
            <p:cNvPr id="24" name="Rectángulo 23"/>
            <p:cNvSpPr/>
            <p:nvPr/>
          </p:nvSpPr>
          <p:spPr>
            <a:xfrm>
              <a:off x="701610" y="4951336"/>
              <a:ext cx="6431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7633454" y="1874103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6241381" y="866456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2053784" y="2886313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7638008" y="855071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2071980" y="3900801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6250477" y="3930371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3473151" y="1865025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34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37831</TotalTime>
  <Words>1832</Words>
  <Application>Microsoft Office PowerPoint</Application>
  <PresentationFormat>Panorámica</PresentationFormat>
  <Paragraphs>303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de Office</vt:lpstr>
      <vt:lpstr>Situación Epidemiológica de la  COVID-19 al 25 de Septiembre del 2021</vt:lpstr>
      <vt:lpstr>La pandemia esta semana</vt:lpstr>
      <vt:lpstr>Ocupación de camas UCI y hospitalización</vt:lpstr>
      <vt:lpstr>Presentación de PowerPoint</vt:lpstr>
      <vt:lpstr>Presentación de PowerPoint</vt:lpstr>
      <vt:lpstr>Presentación de PowerPoint</vt:lpstr>
      <vt:lpstr>Análisis regional</vt:lpstr>
      <vt:lpstr>Fallecidos semanales por región*</vt:lpstr>
      <vt:lpstr>Alta ocupación de camas UCI: 49.5%, cae 1.6%</vt:lpstr>
      <vt:lpstr>Ocupación de camas de no UCI baja sube 0.4%, subió 0.7% antes</vt:lpstr>
      <vt:lpstr>Presentación de PowerPoint</vt:lpstr>
      <vt:lpstr>Presentación de PowerPoint</vt:lpstr>
      <vt:lpstr>Cambios inciertos en variantes: sesgos del muestreo</vt:lpstr>
      <vt:lpstr>Análisis macro-regional y regional</vt:lpstr>
      <vt:lpstr>Lima metro baja, Callao y Lima región suben</vt:lpstr>
      <vt:lpstr>Costa Centro  Fallecidos suben en varias regiones. Ocupación camas UCI se mantiene en Callao y no UCI sube en Lima metropolitana. Casos suben en Lima región. Positividad antigénica &gt;5% en Ica, sube &gt;1% en Lima región y sube tres semanas en Lima metro</vt:lpstr>
      <vt:lpstr>Costa Sur Fallecidos suben. Ocupación camas UCI y no UCI baja. Casos suben en Arequipa y Tacna. Positividad antigénica sube levemente en Arequipa y Moquegua</vt:lpstr>
      <vt:lpstr>Sierra/Selva Sur Fallecidos suben en Apurímac y Puno. Ocupación camas UCI subió en Ayacucho y se mantiene en Cusco. Ocupación no UCI subió en Cusco y Madre de Dios. Casos bajan. Positividad antigénica alta en Cusco</vt:lpstr>
      <vt:lpstr>Sierra/Selva Centro Fallecidos suben en Junín. Ocupación UCI suben en Pasco, Junín y Huancavelica. Ocupación camas no UCI sube en Huancavelica. Casos suben dos semanas en Huancavelica. Positividad antigénica sube levemente</vt:lpstr>
      <vt:lpstr>Selva Baja  Fallecidos se mantienen. Ocupación camas UCI bajó. Ocupación camas no UCI subió en Ucayali. Casos subieron en Loreto y Ucayali. Positividad antigénica bajó</vt:lpstr>
      <vt:lpstr>Sierra/Selva Norte Fallecidos suben en Cajamarca. Ocupación camas UCI sube en Amazonas y Cajamarca. Subió ocupación no UCI y casos (2) en San Martín. Positividad antigénica &gt;5% en San Martín (2) y subió en Amazonas</vt:lpstr>
      <vt:lpstr>Presentación de PowerPoint</vt:lpstr>
      <vt:lpstr>Tasa de mortalidad sigue cayendo, muy baja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Willy Lescano</dc:creator>
  <cp:lastModifiedBy>Johar</cp:lastModifiedBy>
  <cp:revision>1137</cp:revision>
  <cp:lastPrinted>2021-07-05T19:20:30Z</cp:lastPrinted>
  <dcterms:created xsi:type="dcterms:W3CDTF">2020-07-09T22:59:19Z</dcterms:created>
  <dcterms:modified xsi:type="dcterms:W3CDTF">2021-09-28T13:28:17Z</dcterms:modified>
</cp:coreProperties>
</file>